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3"/>
  </p:handoutMasterIdLst>
  <p:sldIdLst>
    <p:sldId id="256" r:id="rId3"/>
    <p:sldId id="274" r:id="rId5"/>
    <p:sldId id="294" r:id="rId6"/>
    <p:sldId id="299" r:id="rId7"/>
    <p:sldId id="295" r:id="rId8"/>
    <p:sldId id="296" r:id="rId9"/>
    <p:sldId id="297" r:id="rId10"/>
    <p:sldId id="298" r:id="rId11"/>
    <p:sldId id="277" r:id="rId12"/>
    <p:sldId id="278" r:id="rId13"/>
    <p:sldId id="284" r:id="rId14"/>
    <p:sldId id="285" r:id="rId15"/>
    <p:sldId id="286" r:id="rId16"/>
    <p:sldId id="287" r:id="rId17"/>
    <p:sldId id="288" r:id="rId18"/>
    <p:sldId id="289" r:id="rId19"/>
    <p:sldId id="279" r:id="rId20"/>
    <p:sldId id="280" r:id="rId21"/>
    <p:sldId id="281"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3E"/>
    <a:srgbClr val="1965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94" d="100"/>
          <a:sy n="94" d="100"/>
        </p:scale>
        <p:origin x="5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2014</a:t>
            </a:r>
            <a:r>
              <a:rPr lang="zh-CN" altLang="en-US"/>
              <a:t>年发表在</a:t>
            </a:r>
            <a:r>
              <a:rPr lang="en-US" altLang="zh-CN"/>
              <a:t> </a:t>
            </a:r>
            <a:r>
              <a:rPr lang="zh-CN" altLang="en-US">
                <a:latin typeface="微软雅黑" panose="020B0503020204020204" pitchFamily="34" charset="-122"/>
                <a:ea typeface="微软雅黑" panose="020B0503020204020204" pitchFamily="34" charset="-122"/>
                <a:sym typeface="+mn-ea"/>
              </a:rPr>
              <a:t>NATURE METHODS</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在这种算法之下</a:t>
            </a:r>
            <a:r>
              <a:rPr lang="en-US" altLang="zh-CN"/>
              <a:t> </a:t>
            </a:r>
            <a:r>
              <a:rPr lang="zh-CN" altLang="en-US"/>
              <a:t>只需要较少的数据啦即可有较高的敏感度</a:t>
            </a:r>
            <a:r>
              <a:rPr lang="en-US" altLang="zh-CN"/>
              <a:t> </a:t>
            </a:r>
            <a:r>
              <a:rPr lang="zh-CN" altLang="en-US"/>
              <a:t>图</a:t>
            </a:r>
            <a:r>
              <a:rPr lang="en-US" altLang="zh-CN"/>
              <a:t> A </a:t>
            </a:r>
            <a:r>
              <a:rPr lang="zh-CN" altLang="en-US"/>
              <a:t>为</a:t>
            </a:r>
            <a:r>
              <a:rPr lang="en-US" altLang="zh-CN"/>
              <a:t> lumpy </a:t>
            </a:r>
            <a:r>
              <a:rPr lang="zh-CN" altLang="en-US"/>
              <a:t>与</a:t>
            </a:r>
            <a:r>
              <a:rPr lang="en-US" altLang="zh-CN"/>
              <a:t> </a:t>
            </a:r>
            <a:r>
              <a:rPr lang="zh-CN" altLang="en-US"/>
              <a:t>其他三款软件</a:t>
            </a:r>
            <a:r>
              <a:rPr lang="en-US" altLang="zh-CN"/>
              <a:t> </a:t>
            </a:r>
            <a:r>
              <a:rPr lang="zh-CN" altLang="en-US"/>
              <a:t>在不同</a:t>
            </a:r>
            <a:r>
              <a:rPr lang="en-US" altLang="zh-CN"/>
              <a:t>SV</a:t>
            </a:r>
            <a:r>
              <a:rPr lang="zh-CN" altLang="en-US"/>
              <a:t>类型</a:t>
            </a:r>
            <a:r>
              <a:rPr lang="en-US" altLang="zh-CN"/>
              <a:t> </a:t>
            </a:r>
            <a:r>
              <a:rPr lang="zh-CN" altLang="en-US"/>
              <a:t>以及不同覆盖度的情况下</a:t>
            </a:r>
            <a:r>
              <a:rPr lang="en-US" altLang="zh-CN"/>
              <a:t> </a:t>
            </a:r>
            <a:r>
              <a:rPr lang="zh-CN" altLang="en-US"/>
              <a:t>对于</a:t>
            </a:r>
            <a:r>
              <a:rPr lang="en-US" altLang="zh-CN"/>
              <a:t> SV </a:t>
            </a:r>
            <a:r>
              <a:rPr lang="zh-CN" altLang="en-US"/>
              <a:t>变异敏感度对比。可以看到</a:t>
            </a:r>
            <a:r>
              <a:rPr lang="en-US" altLang="zh-CN"/>
              <a:t> lumpy </a:t>
            </a:r>
            <a:r>
              <a:rPr lang="zh-CN" altLang="en-US"/>
              <a:t>在较低的深度下</a:t>
            </a:r>
            <a:r>
              <a:rPr lang="en-US" altLang="zh-CN"/>
              <a:t> </a:t>
            </a:r>
            <a:r>
              <a:rPr lang="zh-CN" altLang="en-US"/>
              <a:t>优势明显。深度越深，依然存在优势</a:t>
            </a:r>
            <a:r>
              <a:rPr lang="en-US" altLang="zh-CN"/>
              <a:t> </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假阳性</a:t>
            </a:r>
            <a:r>
              <a:rPr lang="zh-CN" altLang="en-US"/>
              <a:t>比例</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假位点</a:t>
            </a:r>
            <a:r>
              <a:rPr lang="zh-CN" altLang="en-US"/>
              <a:t>数目</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不同比对软件为</a:t>
            </a:r>
            <a:r>
              <a:rPr lang="en-US" altLang="zh-CN"/>
              <a:t> lumpy </a:t>
            </a:r>
            <a:r>
              <a:rPr lang="zh-CN" altLang="en-US"/>
              <a:t>提供信号的敏感度</a:t>
            </a:r>
            <a:r>
              <a:rPr lang="en-US" altLang="zh-CN"/>
              <a:t> 5X </a:t>
            </a:r>
            <a:r>
              <a:rPr lang="zh-CN" altLang="en-US"/>
              <a:t>深度下</a:t>
            </a:r>
            <a:r>
              <a:rPr lang="en-US" altLang="zh-CN"/>
              <a:t> </a:t>
            </a:r>
            <a:r>
              <a:rPr lang="zh-CN" altLang="en-US"/>
              <a:t>强调了</a:t>
            </a:r>
            <a:r>
              <a:rPr lang="en-US" altLang="zh-CN"/>
              <a:t> bwa </a:t>
            </a:r>
            <a:r>
              <a:rPr lang="zh-CN" altLang="en-US"/>
              <a:t>的重要性</a:t>
            </a:r>
            <a:r>
              <a:rPr lang="en-US" altLang="zh-CN"/>
              <a:t> </a:t>
            </a:r>
            <a:r>
              <a:rPr lang="zh-CN" altLang="en-US"/>
              <a:t>和</a:t>
            </a:r>
            <a:r>
              <a:rPr lang="en-US" altLang="zh-CN"/>
              <a:t> </a:t>
            </a:r>
            <a:r>
              <a:rPr lang="zh-CN" altLang="en-US"/>
              <a:t>假阳性</a:t>
            </a:r>
            <a:r>
              <a:rPr lang="zh-CN" altLang="en-US"/>
              <a:t>率</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较低覆盖度的情况下</a:t>
            </a:r>
            <a:r>
              <a:rPr lang="en-US" altLang="zh-CN"/>
              <a:t> lumpy </a:t>
            </a:r>
            <a:r>
              <a:rPr lang="zh-CN" altLang="en-US"/>
              <a:t>优势明显</a:t>
            </a:r>
            <a:r>
              <a:rPr lang="en-US" altLang="zh-CN"/>
              <a:t> 50X </a:t>
            </a:r>
            <a:r>
              <a:rPr lang="zh-CN" altLang="en-US"/>
              <a:t>的时候</a:t>
            </a:r>
            <a:r>
              <a:rPr lang="en-US" altLang="zh-CN"/>
              <a:t> delly </a:t>
            </a:r>
            <a:r>
              <a:rPr lang="zh-CN" altLang="en-US"/>
              <a:t>找到的</a:t>
            </a:r>
            <a:r>
              <a:rPr lang="en-US" altLang="zh-CN"/>
              <a:t>SV </a:t>
            </a:r>
            <a:r>
              <a:rPr lang="zh-CN" altLang="en-US"/>
              <a:t>略多，但是与此同时带来了几千个</a:t>
            </a:r>
            <a:r>
              <a:rPr lang="zh-CN" altLang="en-US"/>
              <a:t>假阳</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不同等位基因频率下</a:t>
            </a:r>
            <a:r>
              <a:rPr lang="en-US" altLang="zh-CN"/>
              <a:t> </a:t>
            </a:r>
            <a:r>
              <a:rPr lang="zh-CN" altLang="en-US"/>
              <a:t>软件的</a:t>
            </a:r>
            <a:r>
              <a:rPr lang="zh-CN" altLang="en-US"/>
              <a:t>表现</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从全基因组测序数据中全面发现结构变异(SV)需要包括读对、分读、读深和先验知识等多种检测信号。由于技术上的挑战，现有的SV发现算法要么单独使用一个信号，要么最多连续使用两个信号。我们提出了一个新的SV发现框架LUMPY，它自然地集成了多个跨样本的多个SV信号。我们表明，LUMPY的产量提高了灵敏度，特别是当SV信号由于低覆盖数据或低样本内变异等位基因频率而降低时。我们还报告了一组来自人类基因组NA12878的4,564个验证断点。https://github.com/arq5x/lumpy-sv。</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确定范围</a:t>
            </a:r>
            <a:r>
              <a:rPr lang="en-US" altLang="zh-CN"/>
              <a:t>  </a:t>
            </a:r>
            <a:r>
              <a:rPr lang="zh-CN" altLang="en-US"/>
              <a:t>确定变异</a:t>
            </a:r>
            <a:r>
              <a:rPr lang="zh-CN" altLang="en-US"/>
              <a:t>类型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确定范围</a:t>
            </a:r>
            <a:r>
              <a:rPr lang="en-US" altLang="zh-CN"/>
              <a:t>  </a:t>
            </a:r>
            <a:r>
              <a:rPr lang="zh-CN" altLang="en-US"/>
              <a:t>确定变异</a:t>
            </a:r>
            <a:r>
              <a:rPr lang="zh-CN" altLang="en-US"/>
              <a:t>类型</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F2658-130E-419E-8BD8-9C61E71E1AF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E49D3-0147-4F00-B9A5-53B6BF8D2A9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289" t="257" r="202" b="473"/>
          <a:stretch>
            <a:fillRect/>
          </a:stretch>
        </p:blipFill>
        <p:spPr>
          <a:xfrm>
            <a:off x="0" y="0"/>
            <a:ext cx="12192000" cy="6858000"/>
          </a:xfrm>
          <a:prstGeom prst="rect">
            <a:avLst/>
          </a:prstGeom>
        </p:spPr>
      </p:pic>
      <p:sp>
        <p:nvSpPr>
          <p:cNvPr id="71" name="文本框 70"/>
          <p:cNvSpPr txBox="1"/>
          <p:nvPr/>
        </p:nvSpPr>
        <p:spPr>
          <a:xfrm>
            <a:off x="488633" y="2144564"/>
            <a:ext cx="8966835" cy="1198880"/>
          </a:xfrm>
          <a:prstGeom prst="rect">
            <a:avLst/>
          </a:prstGeom>
          <a:noFill/>
        </p:spPr>
        <p:txBody>
          <a:bodyPr wrap="none" rtlCol="0">
            <a:spAutoFit/>
          </a:bodyPr>
          <a:lstStyle/>
          <a:p>
            <a:pPr algn="ctr"/>
            <a:r>
              <a:rPr lang="zh-CN" altLang="en-US" sz="3600" b="1">
                <a:solidFill>
                  <a:schemeClr val="tx1"/>
                </a:solidFill>
                <a:latin typeface="微软雅黑" panose="020B0503020204020204" pitchFamily="34" charset="-122"/>
                <a:ea typeface="微软雅黑" panose="020B0503020204020204" pitchFamily="34" charset="-122"/>
              </a:rPr>
              <a:t>LUMPY: a probabilistic framework for </a:t>
            </a:r>
            <a:endParaRPr lang="zh-CN" altLang="en-US" sz="3600" b="1">
              <a:solidFill>
                <a:schemeClr val="tx1"/>
              </a:solidFill>
              <a:latin typeface="微软雅黑" panose="020B0503020204020204" pitchFamily="34" charset="-122"/>
              <a:ea typeface="微软雅黑" panose="020B0503020204020204" pitchFamily="34" charset="-122"/>
            </a:endParaRPr>
          </a:p>
          <a:p>
            <a:pPr algn="ctr"/>
            <a:r>
              <a:rPr lang="zh-CN" altLang="en-US" sz="3600" b="1">
                <a:solidFill>
                  <a:schemeClr val="tx1"/>
                </a:solidFill>
                <a:latin typeface="微软雅黑" panose="020B0503020204020204" pitchFamily="34" charset="-122"/>
                <a:ea typeface="微软雅黑" panose="020B0503020204020204" pitchFamily="34" charset="-122"/>
              </a:rPr>
              <a:t>structuralvariant discovery</a:t>
            </a:r>
            <a:endParaRPr lang="zh-CN" altLang="en-US" sz="3600" b="1">
              <a:solidFill>
                <a:schemeClr val="tx1"/>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6337935" y="3637280"/>
            <a:ext cx="4578985" cy="368300"/>
          </a:xfrm>
          <a:prstGeom prst="rect">
            <a:avLst/>
          </a:prstGeom>
          <a:noFill/>
        </p:spPr>
        <p:txBody>
          <a:bodyPr wrap="square" rtlCol="0">
            <a:spAutoFit/>
          </a:bodyPr>
          <a:lstStyle/>
          <a:p>
            <a:pPr algn="l"/>
            <a:r>
              <a:rPr lang="zh-CN" altLang="en-US">
                <a:latin typeface="微软雅黑" panose="020B0503020204020204" pitchFamily="34" charset="-122"/>
                <a:ea typeface="微软雅黑" panose="020B0503020204020204" pitchFamily="34" charset="-122"/>
              </a:rPr>
              <a:t>《NATURE METHODS》</a:t>
            </a:r>
            <a:r>
              <a:rPr lang="en-US" altLang="zh-CN">
                <a:latin typeface="微软雅黑" panose="020B0503020204020204" pitchFamily="34" charset="-122"/>
                <a:ea typeface="微软雅黑" panose="020B0503020204020204" pitchFamily="34" charset="-122"/>
              </a:rPr>
              <a:t>    IF</a:t>
            </a:r>
            <a:r>
              <a:rPr lang="zh-CN" altLang="en-US">
                <a:latin typeface="微软雅黑" panose="020B0503020204020204" pitchFamily="34" charset="-122"/>
                <a:ea typeface="微软雅黑" panose="020B0503020204020204" pitchFamily="34" charset="-122"/>
              </a:rPr>
              <a:t>：25.953</a:t>
            </a:r>
            <a:endParaRPr lang="zh-CN" altLang="en-US">
              <a:latin typeface="微软雅黑" panose="020B0503020204020204" pitchFamily="34" charset="-122"/>
              <a:ea typeface="微软雅黑" panose="020B0503020204020204" pitchFamily="34" charset="-122"/>
            </a:endParaRPr>
          </a:p>
        </p:txBody>
      </p:sp>
      <p:pic>
        <p:nvPicPr>
          <p:cNvPr id="75" name="图片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76" name="图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pic>
        <p:nvPicPr>
          <p:cNvPr id="77" name="图片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6300" y="5885015"/>
            <a:ext cx="7137400" cy="678245"/>
          </a:xfrm>
          <a:prstGeom prst="rect">
            <a:avLst/>
          </a:prstGeom>
        </p:spPr>
      </p:pic>
      <p:sp>
        <p:nvSpPr>
          <p:cNvPr id="78" name="文本框 77"/>
          <p:cNvSpPr txBox="1"/>
          <p:nvPr/>
        </p:nvSpPr>
        <p:spPr>
          <a:xfrm>
            <a:off x="1071950" y="4648957"/>
            <a:ext cx="1397635" cy="460375"/>
          </a:xfrm>
          <a:prstGeom prst="rect">
            <a:avLst/>
          </a:prstGeom>
          <a:noFill/>
        </p:spPr>
        <p:txBody>
          <a:bodyPr wrap="none" rtlCol="0">
            <a:spAutoFit/>
          </a:bodyPr>
          <a:lstStyle/>
          <a:p>
            <a:r>
              <a:rPr lang="en-US" altLang="zh-CN" sz="2400" b="1">
                <a:solidFill>
                  <a:srgbClr val="1965DC"/>
                </a:solidFill>
                <a:latin typeface="微软雅黑" panose="020B0503020204020204" pitchFamily="34" charset="-122"/>
                <a:ea typeface="微软雅黑" panose="020B0503020204020204" pitchFamily="34" charset="-122"/>
              </a:rPr>
              <a:t>2022.11</a:t>
            </a:r>
            <a:endParaRPr lang="zh-CN" altLang="en-US" sz="2400" b="1">
              <a:solidFill>
                <a:srgbClr val="1965DC"/>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455365" y="5175415"/>
            <a:ext cx="2115185" cy="398780"/>
          </a:xfrm>
          <a:prstGeom prst="rect">
            <a:avLst/>
          </a:prstGeom>
          <a:noFill/>
        </p:spPr>
        <p:txBody>
          <a:bodyPr wrap="none" rtlCol="0">
            <a:spAutoFit/>
          </a:bodyPr>
          <a:lstStyle/>
          <a:p>
            <a:r>
              <a:rPr lang="zh-CN" altLang="en-US" sz="2000">
                <a:latin typeface="微软雅黑" panose="020B0503020204020204" pitchFamily="34" charset="-122"/>
                <a:ea typeface="微软雅黑" panose="020B0503020204020204" pitchFamily="34" charset="-122"/>
              </a:rPr>
              <a:t>郑福兴  </a:t>
            </a: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基因组</a:t>
            </a:r>
            <a:endParaRPr lang="zh-CN" altLang="en-US" sz="2000">
              <a:latin typeface="微软雅黑" panose="020B0503020204020204" pitchFamily="34" charset="-122"/>
              <a:ea typeface="微软雅黑" panose="020B0503020204020204" pitchFamily="34" charset="-122"/>
            </a:endParaRPr>
          </a:p>
        </p:txBody>
      </p:sp>
      <p:sp>
        <p:nvSpPr>
          <p:cNvPr id="81" name="椭圆 80"/>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2110740" y="1885315"/>
            <a:ext cx="8450580" cy="27292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910080" y="1649730"/>
            <a:ext cx="8642985" cy="34264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817370" y="1656715"/>
            <a:ext cx="9949815" cy="38684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2239010" y="2124075"/>
            <a:ext cx="8154035" cy="26098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descr="lumpy_04"/>
          <p:cNvPicPr>
            <a:picLocks noChangeAspect="1"/>
          </p:cNvPicPr>
          <p:nvPr/>
        </p:nvPicPr>
        <p:blipFill>
          <a:blip r:embed="rId4"/>
          <a:srcRect l="9519" t="49463" r="10111" b="23222"/>
          <a:stretch>
            <a:fillRect/>
          </a:stretch>
        </p:blipFill>
        <p:spPr>
          <a:xfrm>
            <a:off x="2157730" y="1395095"/>
            <a:ext cx="8007985" cy="36290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descr="lumpy_06"/>
          <p:cNvPicPr>
            <a:picLocks noChangeAspect="1"/>
          </p:cNvPicPr>
          <p:nvPr/>
        </p:nvPicPr>
        <p:blipFill>
          <a:blip r:embed="rId4"/>
          <a:srcRect l="9506" t="11231" r="9704" b="30648"/>
          <a:stretch>
            <a:fillRect/>
          </a:stretch>
        </p:blipFill>
        <p:spPr>
          <a:xfrm>
            <a:off x="3320415" y="1060450"/>
            <a:ext cx="5165090" cy="49542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2472690" y="1464945"/>
            <a:ext cx="7247255" cy="35045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3369945" y="1395095"/>
            <a:ext cx="5762625" cy="381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rcRect b="33189"/>
          <a:stretch>
            <a:fillRect/>
          </a:stretch>
        </p:blipFill>
        <p:spPr>
          <a:xfrm>
            <a:off x="2317750" y="1538605"/>
            <a:ext cx="7557135" cy="42595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3221990" y="1000125"/>
            <a:ext cx="6252210" cy="48583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489710" y="1162050"/>
            <a:ext cx="9212580" cy="4584700"/>
          </a:xfrm>
          <a:prstGeom prst="rect">
            <a:avLst/>
          </a:prstGeom>
          <a:noFill/>
        </p:spPr>
        <p:txBody>
          <a:bodyPr wrap="square" rtlCol="0">
            <a:spAutoFit/>
          </a:bodyPr>
          <a:p>
            <a:pPr algn="ctr"/>
            <a:r>
              <a:rPr lang="zh-CN" altLang="en-US" sz="2800" b="1"/>
              <a:t>Abstract</a:t>
            </a:r>
            <a:endParaRPr lang="zh-CN" altLang="en-US" sz="2800" b="1"/>
          </a:p>
          <a:p>
            <a:r>
              <a:rPr lang="zh-CN" altLang="en-US" sz="2400"/>
              <a:t>Comprehensive discovery of structural variation (SV) from whole genome sequencing data requires multiple detection signals including read-pair, split-read, read-depth and prior knowledge. Owing to technical challenges, extant SV discovery algorithms either use one signal in isolation, or at best use two sequentially. We present LUMPY, a novel SV discovery framework that naturally integrates multiple SV signals jointly across multiple samples. We show that LUMPY yields improved sensitivity, especially when SV signal is reduced owing to either low coverage data or low intra-sample variant allele frequency. We also report a set of 4,564 validated breakpoints from the NA12878 human genome. https://github.com/arq5x/lumpy-sv.</a:t>
            </a:r>
            <a:endParaRPr lang="zh-CN" alt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101" name="图片 100"/>
          <p:cNvPicPr/>
          <p:nvPr/>
        </p:nvPicPr>
        <p:blipFill>
          <a:blip r:embed="rId3"/>
          <a:srcRect b="6443"/>
          <a:stretch>
            <a:fillRect/>
          </a:stretch>
        </p:blipFill>
        <p:spPr>
          <a:xfrm>
            <a:off x="277495" y="1315085"/>
            <a:ext cx="6386830" cy="4453255"/>
          </a:xfrm>
          <a:prstGeom prst="rect">
            <a:avLst/>
          </a:prstGeom>
          <a:noFill/>
          <a:ln w="9525">
            <a:noFill/>
          </a:ln>
        </p:spPr>
      </p:pic>
      <p:sp>
        <p:nvSpPr>
          <p:cNvPr id="23" name="文本框 22"/>
          <p:cNvSpPr txBox="1"/>
          <p:nvPr/>
        </p:nvSpPr>
        <p:spPr>
          <a:xfrm>
            <a:off x="6737350" y="2526665"/>
            <a:ext cx="4552950" cy="2306955"/>
          </a:xfrm>
          <a:prstGeom prst="rect">
            <a:avLst/>
          </a:prstGeom>
          <a:noFill/>
        </p:spPr>
        <p:txBody>
          <a:bodyPr wrap="square" rtlCol="0">
            <a:spAutoFit/>
          </a:bodyPr>
          <a:p>
            <a:r>
              <a:rPr lang="zh-CN" altLang="en-US"/>
              <a:t>有些染色体变异与疾病的发生</a:t>
            </a:r>
            <a:r>
              <a:rPr lang="zh-CN" altLang="en-US"/>
              <a:t>有关。</a:t>
            </a:r>
            <a:endParaRPr lang="zh-CN" altLang="en-US"/>
          </a:p>
          <a:p>
            <a:endParaRPr lang="zh-CN" altLang="en-US"/>
          </a:p>
          <a:p>
            <a:r>
              <a:rPr lang="en-US" altLang="zh-CN"/>
              <a:t>22</a:t>
            </a:r>
            <a:r>
              <a:rPr lang="zh-CN" altLang="en-US"/>
              <a:t>号染色体丢失</a:t>
            </a:r>
            <a:r>
              <a:rPr lang="en-US" altLang="zh-CN"/>
              <a:t> 9</a:t>
            </a:r>
            <a:r>
              <a:rPr lang="zh-CN" altLang="en-US"/>
              <a:t>号染色体多了</a:t>
            </a:r>
            <a:r>
              <a:rPr lang="zh-CN" altLang="en-US"/>
              <a:t>一部分</a:t>
            </a:r>
            <a:endParaRPr lang="zh-CN" altLang="en-US"/>
          </a:p>
          <a:p>
            <a:endParaRPr lang="zh-CN" altLang="en-US"/>
          </a:p>
          <a:p>
            <a:r>
              <a:rPr lang="en-US" altLang="zh-CN"/>
              <a:t>22</a:t>
            </a:r>
            <a:r>
              <a:rPr lang="zh-CN" altLang="en-US"/>
              <a:t>号染色体，丢失部分</a:t>
            </a:r>
            <a:r>
              <a:rPr lang="zh-CN" altLang="en-US"/>
              <a:t>后称为费城</a:t>
            </a:r>
            <a:r>
              <a:rPr lang="zh-CN" altLang="en-US"/>
              <a:t>染色体</a:t>
            </a:r>
            <a:endParaRPr lang="zh-CN" altLang="en-US"/>
          </a:p>
          <a:p>
            <a:endParaRPr lang="zh-CN" altLang="en-US"/>
          </a:p>
          <a:p>
            <a:r>
              <a:rPr lang="en-US" altLang="zh-CN"/>
              <a:t>9</a:t>
            </a:r>
            <a:r>
              <a:rPr lang="zh-CN" altLang="en-US"/>
              <a:t>号染色体融合</a:t>
            </a:r>
            <a:r>
              <a:rPr lang="zh-CN" altLang="en-US"/>
              <a:t>后被称为芝加哥</a:t>
            </a:r>
            <a:r>
              <a:rPr lang="zh-CN" altLang="en-US"/>
              <a:t>染色体</a:t>
            </a:r>
            <a:endParaRPr lang="zh-CN" altLang="en-US"/>
          </a:p>
          <a:p>
            <a:endParaRPr lang="zh-CN" altLang="en-US"/>
          </a:p>
        </p:txBody>
      </p:sp>
      <p:sp>
        <p:nvSpPr>
          <p:cNvPr id="24" name="文本框 23"/>
          <p:cNvSpPr txBox="1"/>
          <p:nvPr/>
        </p:nvSpPr>
        <p:spPr>
          <a:xfrm>
            <a:off x="6967220" y="4875530"/>
            <a:ext cx="3766820" cy="368300"/>
          </a:xfrm>
          <a:prstGeom prst="rect">
            <a:avLst/>
          </a:prstGeom>
          <a:noFill/>
        </p:spPr>
        <p:txBody>
          <a:bodyPr wrap="square" rtlCol="0">
            <a:spAutoFit/>
          </a:bodyPr>
          <a:p>
            <a:r>
              <a:rPr lang="zh-CN" altLang="en-US">
                <a:solidFill>
                  <a:srgbClr val="FF0000"/>
                </a:solidFill>
              </a:rPr>
              <a:t>费城丢失的染色体在芝加哥找到了</a:t>
            </a:r>
            <a:endParaRPr lang="zh-CN"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V="1">
            <a:off x="2722245" y="2560320"/>
            <a:ext cx="6213475" cy="889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nvCxnSpPr>
        <p:spPr>
          <a:xfrm flipV="1">
            <a:off x="2722245" y="2825115"/>
            <a:ext cx="6213475" cy="8890"/>
          </a:xfrm>
          <a:prstGeom prst="line">
            <a:avLst/>
          </a:prstGeom>
        </p:spPr>
        <p:style>
          <a:lnRef idx="3">
            <a:schemeClr val="accent5"/>
          </a:lnRef>
          <a:fillRef idx="0">
            <a:schemeClr val="accent5"/>
          </a:fillRef>
          <a:effectRef idx="2">
            <a:schemeClr val="accent5"/>
          </a:effectRef>
          <a:fontRef idx="minor">
            <a:schemeClr val="tx1"/>
          </a:fontRef>
        </p:style>
      </p:cxnSp>
      <p:cxnSp>
        <p:nvCxnSpPr>
          <p:cNvPr id="13" name="直接箭头连接符 12"/>
          <p:cNvCxnSpPr/>
          <p:nvPr/>
        </p:nvCxnSpPr>
        <p:spPr>
          <a:xfrm>
            <a:off x="2730500" y="2311400"/>
            <a:ext cx="184785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6" name="直接箭头连接符 15"/>
          <p:cNvCxnSpPr/>
          <p:nvPr/>
        </p:nvCxnSpPr>
        <p:spPr>
          <a:xfrm flipH="1" flipV="1">
            <a:off x="7053580" y="3150235"/>
            <a:ext cx="1882140" cy="63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8" name="文本框 17"/>
          <p:cNvSpPr txBox="1"/>
          <p:nvPr/>
        </p:nvSpPr>
        <p:spPr>
          <a:xfrm>
            <a:off x="3143250" y="1894205"/>
            <a:ext cx="948690" cy="368300"/>
          </a:xfrm>
          <a:prstGeom prst="rect">
            <a:avLst/>
          </a:prstGeom>
          <a:noFill/>
        </p:spPr>
        <p:txBody>
          <a:bodyPr wrap="square" rtlCol="0">
            <a:spAutoFit/>
          </a:bodyPr>
          <a:p>
            <a:r>
              <a:rPr lang="en-US" altLang="zh-CN"/>
              <a:t>reads 1</a:t>
            </a:r>
            <a:endParaRPr lang="en-US" altLang="zh-CN"/>
          </a:p>
        </p:txBody>
      </p:sp>
      <p:sp>
        <p:nvSpPr>
          <p:cNvPr id="19" name="文本框 18"/>
          <p:cNvSpPr txBox="1"/>
          <p:nvPr/>
        </p:nvSpPr>
        <p:spPr>
          <a:xfrm>
            <a:off x="7593330" y="3244850"/>
            <a:ext cx="948690" cy="368300"/>
          </a:xfrm>
          <a:prstGeom prst="rect">
            <a:avLst/>
          </a:prstGeom>
          <a:noFill/>
        </p:spPr>
        <p:txBody>
          <a:bodyPr wrap="square" rtlCol="0">
            <a:spAutoFit/>
          </a:bodyPr>
          <a:p>
            <a:r>
              <a:rPr lang="en-US" altLang="zh-CN"/>
              <a:t>reads 2</a:t>
            </a:r>
            <a:endParaRPr lang="en-US" altLang="zh-CN"/>
          </a:p>
        </p:txBody>
      </p:sp>
      <p:sp>
        <p:nvSpPr>
          <p:cNvPr id="20" name="文本框 19"/>
          <p:cNvSpPr txBox="1"/>
          <p:nvPr/>
        </p:nvSpPr>
        <p:spPr>
          <a:xfrm>
            <a:off x="2266315" y="2408555"/>
            <a:ext cx="403225" cy="492760"/>
          </a:xfrm>
          <a:prstGeom prst="rect">
            <a:avLst/>
          </a:prstGeom>
          <a:noFill/>
        </p:spPr>
        <p:txBody>
          <a:bodyPr wrap="square" rtlCol="0">
            <a:noAutofit/>
          </a:bodyPr>
          <a:p>
            <a:r>
              <a:rPr lang="en-US" altLang="zh-CN"/>
              <a:t>5’</a:t>
            </a:r>
            <a:endParaRPr lang="en-US" altLang="zh-CN"/>
          </a:p>
          <a:p>
            <a:r>
              <a:rPr lang="en-US" altLang="zh-CN"/>
              <a:t>3’</a:t>
            </a:r>
            <a:endParaRPr lang="en-US" altLang="zh-CN"/>
          </a:p>
        </p:txBody>
      </p:sp>
      <p:sp>
        <p:nvSpPr>
          <p:cNvPr id="21" name="文本框 20"/>
          <p:cNvSpPr txBox="1"/>
          <p:nvPr/>
        </p:nvSpPr>
        <p:spPr>
          <a:xfrm>
            <a:off x="8988425" y="2399030"/>
            <a:ext cx="403225" cy="492760"/>
          </a:xfrm>
          <a:prstGeom prst="rect">
            <a:avLst/>
          </a:prstGeom>
          <a:noFill/>
        </p:spPr>
        <p:txBody>
          <a:bodyPr wrap="square" rtlCol="0">
            <a:noAutofit/>
          </a:bodyPr>
          <a:p>
            <a:r>
              <a:rPr lang="en-US" altLang="zh-CN"/>
              <a:t>3’</a:t>
            </a:r>
            <a:endParaRPr lang="en-US" altLang="zh-CN"/>
          </a:p>
          <a:p>
            <a:r>
              <a:rPr lang="en-US" altLang="zh-CN"/>
              <a:t>5’</a:t>
            </a:r>
            <a:endParaRPr lang="en-US" altLang="zh-CN"/>
          </a:p>
        </p:txBody>
      </p:sp>
      <p:sp>
        <p:nvSpPr>
          <p:cNvPr id="22" name="文本框 21"/>
          <p:cNvSpPr txBox="1"/>
          <p:nvPr/>
        </p:nvSpPr>
        <p:spPr>
          <a:xfrm>
            <a:off x="2365375" y="3820795"/>
            <a:ext cx="6767195" cy="1753235"/>
          </a:xfrm>
          <a:prstGeom prst="rect">
            <a:avLst/>
          </a:prstGeom>
          <a:noFill/>
        </p:spPr>
        <p:txBody>
          <a:bodyPr wrap="square" rtlCol="0">
            <a:spAutoFit/>
          </a:bodyPr>
          <a:p>
            <a:r>
              <a:rPr lang="zh-CN" altLang="en-US"/>
              <a:t>测序过程</a:t>
            </a:r>
            <a:r>
              <a:rPr lang="en-US" altLang="zh-CN"/>
              <a:t> </a:t>
            </a:r>
            <a:r>
              <a:rPr lang="zh-CN" altLang="en-US"/>
              <a:t>即链的合成过程，因此测序的方向</a:t>
            </a:r>
            <a:r>
              <a:rPr lang="en-US" altLang="zh-CN"/>
              <a:t> </a:t>
            </a:r>
            <a:r>
              <a:rPr lang="zh-CN" altLang="en-US"/>
              <a:t>只能是</a:t>
            </a:r>
            <a:r>
              <a:rPr lang="en-US" altLang="zh-CN"/>
              <a:t> 5 → 3</a:t>
            </a:r>
            <a:endParaRPr lang="en-US" altLang="zh-CN"/>
          </a:p>
          <a:p>
            <a:r>
              <a:rPr lang="en-US" altLang="zh-CN"/>
              <a:t>reads 1 2 </a:t>
            </a:r>
            <a:r>
              <a:rPr lang="zh-CN" altLang="en-US"/>
              <a:t>为</a:t>
            </a:r>
            <a:r>
              <a:rPr lang="en-US" altLang="zh-CN"/>
              <a:t> </a:t>
            </a:r>
            <a:r>
              <a:rPr lang="zh-CN" altLang="en-US"/>
              <a:t>正负链分别测序一次</a:t>
            </a:r>
            <a:r>
              <a:rPr lang="en-US" altLang="zh-CN"/>
              <a:t> </a:t>
            </a:r>
            <a:r>
              <a:rPr lang="zh-CN" altLang="en-US"/>
              <a:t>方向相反</a:t>
            </a:r>
            <a:r>
              <a:rPr lang="en-US" altLang="zh-CN"/>
              <a:t> </a:t>
            </a:r>
            <a:r>
              <a:rPr lang="zh-CN" altLang="en-US"/>
              <a:t>起点总是</a:t>
            </a:r>
            <a:r>
              <a:rPr lang="en-US" altLang="zh-CN"/>
              <a:t> 5 </a:t>
            </a:r>
            <a:r>
              <a:rPr lang="zh-CN" altLang="en-US"/>
              <a:t>端</a:t>
            </a:r>
            <a:r>
              <a:rPr lang="en-US" altLang="zh-CN"/>
              <a:t> </a:t>
            </a:r>
            <a:endParaRPr lang="zh-CN" altLang="en-US"/>
          </a:p>
          <a:p>
            <a:r>
              <a:rPr lang="zh-CN" altLang="en-US"/>
              <a:t>长度</a:t>
            </a:r>
            <a:r>
              <a:rPr lang="en-US" altLang="zh-CN"/>
              <a:t> </a:t>
            </a:r>
            <a:r>
              <a:rPr lang="zh-CN" altLang="en-US"/>
              <a:t>一般为</a:t>
            </a:r>
            <a:r>
              <a:rPr lang="en-US" altLang="zh-CN"/>
              <a:t> </a:t>
            </a:r>
            <a:r>
              <a:rPr lang="zh-CN" altLang="en-US"/>
              <a:t>受到打碎片段的大小决定</a:t>
            </a:r>
            <a:r>
              <a:rPr lang="en-US" altLang="zh-CN"/>
              <a:t> </a:t>
            </a:r>
            <a:r>
              <a:rPr lang="zh-CN" altLang="en-US"/>
              <a:t>一般为</a:t>
            </a:r>
            <a:r>
              <a:rPr lang="en-US" altLang="zh-CN"/>
              <a:t>300-500</a:t>
            </a:r>
            <a:endParaRPr lang="en-US" altLang="zh-CN"/>
          </a:p>
          <a:p>
            <a:r>
              <a:rPr lang="zh-CN" altLang="en-US">
                <a:solidFill>
                  <a:srgbClr val="FF0000"/>
                </a:solidFill>
              </a:rPr>
              <a:t>正常的</a:t>
            </a:r>
            <a:r>
              <a:rPr lang="en-US" altLang="zh-CN">
                <a:solidFill>
                  <a:srgbClr val="FF0000"/>
                </a:solidFill>
              </a:rPr>
              <a:t>reads </a:t>
            </a:r>
            <a:r>
              <a:rPr lang="zh-CN" altLang="en-US">
                <a:solidFill>
                  <a:srgbClr val="FF0000"/>
                </a:solidFill>
              </a:rPr>
              <a:t>应该方向相对</a:t>
            </a:r>
            <a:r>
              <a:rPr lang="en-US" altLang="zh-CN">
                <a:solidFill>
                  <a:srgbClr val="FF0000"/>
                </a:solidFill>
              </a:rPr>
              <a:t> </a:t>
            </a:r>
            <a:r>
              <a:rPr lang="zh-CN" altLang="en-US">
                <a:solidFill>
                  <a:srgbClr val="FF0000"/>
                </a:solidFill>
              </a:rPr>
              <a:t>距离不会相差太远</a:t>
            </a:r>
            <a:endParaRPr lang="zh-CN" altLang="en-US">
              <a:solidFill>
                <a:srgbClr val="FF0000"/>
              </a:solidFill>
            </a:endParaRPr>
          </a:p>
          <a:p>
            <a:endParaRPr lang="zh-CN" altLang="en-US">
              <a:solidFill>
                <a:srgbClr val="FF0000"/>
              </a:solidFill>
            </a:endParaRPr>
          </a:p>
          <a:p>
            <a:pPr algn="ctr"/>
            <a:endParaRPr lang="zh-CN" altLang="en-US">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31570" y="1264920"/>
            <a:ext cx="9928860" cy="922020"/>
          </a:xfrm>
          <a:prstGeom prst="rect">
            <a:avLst/>
          </a:prstGeom>
          <a:noFill/>
        </p:spPr>
        <p:txBody>
          <a:bodyPr wrap="square" rtlCol="0">
            <a:spAutoFit/>
          </a:bodyPr>
          <a:p>
            <a:r>
              <a:rPr lang="zh-CN" altLang="en-US">
                <a:sym typeface="+mn-ea"/>
              </a:rPr>
              <a:t>discordant</a:t>
            </a:r>
            <a:r>
              <a:rPr lang="en-US" altLang="zh-CN">
                <a:sym typeface="+mn-ea"/>
              </a:rPr>
              <a:t> reads</a:t>
            </a:r>
            <a:r>
              <a:rPr lang="zh-CN" altLang="en-US">
                <a:sym typeface="+mn-ea"/>
              </a:rPr>
              <a:t>：不和谐的</a:t>
            </a:r>
            <a:r>
              <a:rPr lang="en-US" altLang="zh-CN">
                <a:sym typeface="+mn-ea"/>
              </a:rPr>
              <a:t> reads </a:t>
            </a:r>
            <a:endParaRPr lang="en-US" altLang="zh-CN">
              <a:sym typeface="+mn-ea"/>
            </a:endParaRPr>
          </a:p>
          <a:p>
            <a:r>
              <a:rPr lang="zh-CN" altLang="en-US">
                <a:solidFill>
                  <a:schemeClr val="tx1"/>
                </a:solidFill>
              </a:rPr>
              <a:t>方向</a:t>
            </a:r>
            <a:r>
              <a:rPr lang="en-US" altLang="zh-CN">
                <a:solidFill>
                  <a:schemeClr val="tx1"/>
                </a:solidFill>
              </a:rPr>
              <a:t> </a:t>
            </a:r>
            <a:r>
              <a:rPr lang="zh-CN" altLang="en-US">
                <a:solidFill>
                  <a:schemeClr val="tx1"/>
                </a:solidFill>
              </a:rPr>
              <a:t>距离</a:t>
            </a:r>
            <a:r>
              <a:rPr lang="en-US" altLang="zh-CN">
                <a:solidFill>
                  <a:schemeClr val="tx1"/>
                </a:solidFill>
              </a:rPr>
              <a:t> </a:t>
            </a:r>
            <a:r>
              <a:rPr lang="zh-CN" altLang="en-US">
                <a:solidFill>
                  <a:schemeClr val="tx1"/>
                </a:solidFill>
              </a:rPr>
              <a:t>所在染色体</a:t>
            </a:r>
            <a:r>
              <a:rPr lang="en-US" altLang="zh-CN">
                <a:solidFill>
                  <a:schemeClr val="tx1"/>
                </a:solidFill>
              </a:rPr>
              <a:t> </a:t>
            </a:r>
            <a:r>
              <a:rPr lang="zh-CN" altLang="en-US">
                <a:solidFill>
                  <a:schemeClr val="tx1"/>
                </a:solidFill>
              </a:rPr>
              <a:t>存在问题</a:t>
            </a:r>
            <a:r>
              <a:rPr lang="en-US" altLang="zh-CN">
                <a:solidFill>
                  <a:schemeClr val="tx1"/>
                </a:solidFill>
              </a:rPr>
              <a:t> </a:t>
            </a:r>
            <a:r>
              <a:rPr lang="zh-CN" altLang="en-US">
                <a:solidFill>
                  <a:schemeClr val="tx1"/>
                </a:solidFill>
              </a:rPr>
              <a:t>一般一对</a:t>
            </a:r>
            <a:r>
              <a:rPr lang="en-US" altLang="zh-CN">
                <a:solidFill>
                  <a:schemeClr val="tx1"/>
                </a:solidFill>
              </a:rPr>
              <a:t> reads </a:t>
            </a:r>
            <a:r>
              <a:rPr lang="zh-CN" altLang="en-US">
                <a:solidFill>
                  <a:schemeClr val="tx1"/>
                </a:solidFill>
              </a:rPr>
              <a:t>一条在</a:t>
            </a:r>
            <a:r>
              <a:rPr lang="en-US" altLang="zh-CN">
                <a:solidFill>
                  <a:schemeClr val="tx1"/>
                </a:solidFill>
              </a:rPr>
              <a:t> breakpoint </a:t>
            </a:r>
            <a:r>
              <a:rPr lang="zh-CN" altLang="en-US">
                <a:solidFill>
                  <a:schemeClr val="tx1"/>
                </a:solidFill>
              </a:rPr>
              <a:t>上游</a:t>
            </a:r>
            <a:r>
              <a:rPr lang="en-US" altLang="zh-CN">
                <a:solidFill>
                  <a:schemeClr val="tx1"/>
                </a:solidFill>
              </a:rPr>
              <a:t> </a:t>
            </a:r>
            <a:r>
              <a:rPr lang="zh-CN" altLang="en-US">
                <a:solidFill>
                  <a:schemeClr val="tx1"/>
                </a:solidFill>
              </a:rPr>
              <a:t>一条在</a:t>
            </a:r>
            <a:r>
              <a:rPr lang="en-US" altLang="zh-CN">
                <a:solidFill>
                  <a:schemeClr val="tx1"/>
                </a:solidFill>
              </a:rPr>
              <a:t> breakpoint </a:t>
            </a:r>
            <a:r>
              <a:rPr lang="zh-CN" altLang="en-US">
                <a:solidFill>
                  <a:schemeClr val="tx1"/>
                </a:solidFill>
              </a:rPr>
              <a:t>下游</a:t>
            </a:r>
            <a:endParaRPr lang="zh-CN" altLang="en-US">
              <a:solidFill>
                <a:schemeClr val="tx1"/>
              </a:solidFill>
            </a:endParaRPr>
          </a:p>
          <a:p>
            <a:endParaRPr lang="zh-CN" altLang="en-US"/>
          </a:p>
        </p:txBody>
      </p:sp>
      <p:sp>
        <p:nvSpPr>
          <p:cNvPr id="4" name="文本框 3"/>
          <p:cNvSpPr txBox="1"/>
          <p:nvPr/>
        </p:nvSpPr>
        <p:spPr>
          <a:xfrm>
            <a:off x="1131570" y="2186940"/>
            <a:ext cx="9928860" cy="922020"/>
          </a:xfrm>
          <a:prstGeom prst="rect">
            <a:avLst/>
          </a:prstGeom>
          <a:noFill/>
        </p:spPr>
        <p:txBody>
          <a:bodyPr wrap="square" rtlCol="0">
            <a:spAutoFit/>
          </a:bodyPr>
          <a:p>
            <a:r>
              <a:rPr lang="en-US" altLang="zh-CN">
                <a:sym typeface="+mn-ea"/>
              </a:rPr>
              <a:t>split reads</a:t>
            </a:r>
            <a:r>
              <a:rPr lang="zh-CN" altLang="en-US">
                <a:sym typeface="+mn-ea"/>
              </a:rPr>
              <a:t>：被分割的</a:t>
            </a:r>
            <a:r>
              <a:rPr lang="en-US" altLang="zh-CN">
                <a:sym typeface="+mn-ea"/>
              </a:rPr>
              <a:t> reads </a:t>
            </a:r>
            <a:endParaRPr lang="en-US" altLang="zh-CN">
              <a:sym typeface="+mn-ea"/>
            </a:endParaRPr>
          </a:p>
          <a:p>
            <a:r>
              <a:rPr lang="zh-CN" altLang="en-US">
                <a:solidFill>
                  <a:schemeClr val="tx1"/>
                </a:solidFill>
              </a:rPr>
              <a:t>指跨过</a:t>
            </a:r>
            <a:r>
              <a:rPr lang="en-US" altLang="zh-CN">
                <a:solidFill>
                  <a:schemeClr val="tx1"/>
                </a:solidFill>
              </a:rPr>
              <a:t> breakpoint </a:t>
            </a:r>
            <a:r>
              <a:rPr lang="zh-CN" altLang="en-US">
                <a:solidFill>
                  <a:schemeClr val="tx1"/>
                </a:solidFill>
              </a:rPr>
              <a:t>的</a:t>
            </a:r>
            <a:r>
              <a:rPr lang="en-US" altLang="zh-CN">
                <a:solidFill>
                  <a:schemeClr val="tx1"/>
                </a:solidFill>
              </a:rPr>
              <a:t> </a:t>
            </a:r>
            <a:r>
              <a:rPr lang="en-US" altLang="zh-CN">
                <a:solidFill>
                  <a:schemeClr val="tx1"/>
                </a:solidFill>
              </a:rPr>
              <a:t>reads</a:t>
            </a:r>
            <a:endParaRPr lang="en-US" altLang="zh-CN">
              <a:solidFill>
                <a:schemeClr val="tx1"/>
              </a:solidFill>
            </a:endParaRPr>
          </a:p>
          <a:p>
            <a:r>
              <a:rPr lang="zh-CN" altLang="en-US">
                <a:solidFill>
                  <a:schemeClr val="tx1"/>
                </a:solidFill>
              </a:rPr>
              <a:t>若</a:t>
            </a:r>
            <a:r>
              <a:rPr lang="en-US" altLang="zh-CN">
                <a:solidFill>
                  <a:schemeClr val="tx1"/>
                </a:solidFill>
              </a:rPr>
              <a:t>breakpoint </a:t>
            </a:r>
            <a:r>
              <a:rPr lang="zh-CN" altLang="en-US">
                <a:solidFill>
                  <a:schemeClr val="tx1"/>
                </a:solidFill>
              </a:rPr>
              <a:t>出现在</a:t>
            </a:r>
            <a:r>
              <a:rPr lang="en-US" altLang="zh-CN">
                <a:solidFill>
                  <a:schemeClr val="tx1"/>
                </a:solidFill>
              </a:rPr>
              <a:t> reads </a:t>
            </a:r>
            <a:r>
              <a:rPr lang="zh-CN" altLang="en-US">
                <a:solidFill>
                  <a:schemeClr val="tx1"/>
                </a:solidFill>
              </a:rPr>
              <a:t>偏中央的位置</a:t>
            </a:r>
            <a:r>
              <a:rPr lang="en-US" altLang="zh-CN">
                <a:solidFill>
                  <a:schemeClr val="tx1"/>
                </a:solidFill>
              </a:rPr>
              <a:t> </a:t>
            </a:r>
            <a:r>
              <a:rPr lang="zh-CN" altLang="en-US">
                <a:solidFill>
                  <a:schemeClr val="tx1"/>
                </a:solidFill>
              </a:rPr>
              <a:t>则称该</a:t>
            </a:r>
            <a:r>
              <a:rPr lang="en-US" altLang="zh-CN">
                <a:solidFill>
                  <a:schemeClr val="tx1"/>
                </a:solidFill>
              </a:rPr>
              <a:t> reads </a:t>
            </a:r>
            <a:r>
              <a:rPr lang="zh-CN" altLang="en-US">
                <a:solidFill>
                  <a:schemeClr val="tx1"/>
                </a:solidFill>
              </a:rPr>
              <a:t>为</a:t>
            </a:r>
            <a:r>
              <a:rPr lang="en-US" altLang="zh-CN">
                <a:solidFill>
                  <a:schemeClr val="tx1"/>
                </a:solidFill>
              </a:rPr>
              <a:t> </a:t>
            </a:r>
            <a:r>
              <a:rPr lang="en-US" altLang="zh-CN">
                <a:solidFill>
                  <a:schemeClr val="tx1"/>
                </a:solidFill>
              </a:rPr>
              <a:t>softreads</a:t>
            </a:r>
            <a:endParaRPr lang="en-US" altLang="zh-CN">
              <a:solidFill>
                <a:schemeClr val="tx1"/>
              </a:solidFill>
            </a:endParaRPr>
          </a:p>
        </p:txBody>
      </p:sp>
      <p:pic>
        <p:nvPicPr>
          <p:cNvPr id="10" name="图片 9" descr="Difference-of-mapping-for-discordant-paired-end-and-split-reads-soft-clipped-reads-on-a"/>
          <p:cNvPicPr>
            <a:picLocks noChangeAspect="1"/>
          </p:cNvPicPr>
          <p:nvPr/>
        </p:nvPicPr>
        <p:blipFill>
          <a:blip r:embed="rId4"/>
          <a:stretch>
            <a:fillRect/>
          </a:stretch>
        </p:blipFill>
        <p:spPr>
          <a:xfrm>
            <a:off x="1299845" y="3599180"/>
            <a:ext cx="8096250" cy="20859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 name="直接连接符 1"/>
          <p:cNvCxnSpPr/>
          <p:nvPr/>
        </p:nvCxnSpPr>
        <p:spPr>
          <a:xfrm>
            <a:off x="2252345" y="1692910"/>
            <a:ext cx="2625725" cy="9525"/>
          </a:xfrm>
          <a:prstGeom prst="line">
            <a:avLst/>
          </a:prstGeom>
        </p:spPr>
        <p:style>
          <a:lnRef idx="3">
            <a:schemeClr val="dk1"/>
          </a:lnRef>
          <a:fillRef idx="0">
            <a:schemeClr val="dk1"/>
          </a:fillRef>
          <a:effectRef idx="2">
            <a:schemeClr val="dk1"/>
          </a:effectRef>
          <a:fontRef idx="minor">
            <a:schemeClr val="tx1"/>
          </a:fontRef>
        </p:style>
      </p:cxnSp>
      <p:cxnSp>
        <p:nvCxnSpPr>
          <p:cNvPr id="4" name="直接连接符 3"/>
          <p:cNvCxnSpPr/>
          <p:nvPr/>
        </p:nvCxnSpPr>
        <p:spPr>
          <a:xfrm flipV="1">
            <a:off x="4878070" y="1692910"/>
            <a:ext cx="1664970" cy="254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nvCxnSpPr>
        <p:spPr>
          <a:xfrm>
            <a:off x="6543040" y="1689100"/>
            <a:ext cx="2625725" cy="9525"/>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p:cNvCxnSpPr/>
          <p:nvPr/>
        </p:nvCxnSpPr>
        <p:spPr>
          <a:xfrm>
            <a:off x="3280410" y="2788285"/>
            <a:ext cx="2625725" cy="9525"/>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a:xfrm>
            <a:off x="5906135" y="2788285"/>
            <a:ext cx="2625725" cy="9525"/>
          </a:xfrm>
          <a:prstGeom prst="line">
            <a:avLst/>
          </a:prstGeom>
        </p:spPr>
        <p:style>
          <a:lnRef idx="3">
            <a:schemeClr val="dk1"/>
          </a:lnRef>
          <a:fillRef idx="0">
            <a:schemeClr val="dk1"/>
          </a:fillRef>
          <a:effectRef idx="2">
            <a:schemeClr val="dk1"/>
          </a:effectRef>
          <a:fontRef idx="minor">
            <a:schemeClr val="tx1"/>
          </a:fontRef>
        </p:style>
      </p:cxnSp>
      <p:sp>
        <p:nvSpPr>
          <p:cNvPr id="14" name="左大括号 13"/>
          <p:cNvSpPr/>
          <p:nvPr/>
        </p:nvSpPr>
        <p:spPr>
          <a:xfrm rot="5400000">
            <a:off x="5563235" y="553720"/>
            <a:ext cx="295275" cy="1665605"/>
          </a:xfrm>
          <a:prstGeom prst="leftBrace">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sp>
        <p:nvSpPr>
          <p:cNvPr id="15" name="文本框 14"/>
          <p:cNvSpPr txBox="1"/>
          <p:nvPr/>
        </p:nvSpPr>
        <p:spPr>
          <a:xfrm>
            <a:off x="5193665" y="763270"/>
            <a:ext cx="1035050" cy="368300"/>
          </a:xfrm>
          <a:prstGeom prst="rect">
            <a:avLst/>
          </a:prstGeom>
          <a:noFill/>
        </p:spPr>
        <p:txBody>
          <a:bodyPr wrap="square" rtlCol="0">
            <a:spAutoFit/>
          </a:bodyPr>
          <a:p>
            <a:pPr algn="ctr"/>
            <a:r>
              <a:rPr lang="en-US" altLang="zh-CN"/>
              <a:t>lose</a:t>
            </a:r>
            <a:endParaRPr lang="en-US" altLang="zh-CN"/>
          </a:p>
        </p:txBody>
      </p:sp>
      <p:sp>
        <p:nvSpPr>
          <p:cNvPr id="16" name="椭圆 15"/>
          <p:cNvSpPr/>
          <p:nvPr/>
        </p:nvSpPr>
        <p:spPr>
          <a:xfrm>
            <a:off x="5749925" y="2728595"/>
            <a:ext cx="75565" cy="958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p:nvPr/>
        </p:nvCxnSpPr>
        <p:spPr>
          <a:xfrm flipH="1">
            <a:off x="5906135" y="2479675"/>
            <a:ext cx="575310" cy="229870"/>
          </a:xfrm>
          <a:prstGeom prst="straightConnector1">
            <a:avLst/>
          </a:prstGeom>
          <a:ln>
            <a:solidFill>
              <a:schemeClr val="accent2"/>
            </a:solidFill>
            <a:tailEnd type="arrow" w="med" len="med"/>
          </a:ln>
        </p:spPr>
        <p:style>
          <a:lnRef idx="3">
            <a:schemeClr val="dk1"/>
          </a:lnRef>
          <a:fillRef idx="0">
            <a:schemeClr val="dk1"/>
          </a:fillRef>
          <a:effectRef idx="2">
            <a:schemeClr val="dk1"/>
          </a:effectRef>
          <a:fontRef idx="minor">
            <a:schemeClr val="tx1"/>
          </a:fontRef>
        </p:style>
      </p:cxnSp>
      <p:sp>
        <p:nvSpPr>
          <p:cNvPr id="19" name="文本框 18"/>
          <p:cNvSpPr txBox="1"/>
          <p:nvPr/>
        </p:nvSpPr>
        <p:spPr>
          <a:xfrm>
            <a:off x="6477000" y="2206625"/>
            <a:ext cx="3679825" cy="368300"/>
          </a:xfrm>
          <a:prstGeom prst="rect">
            <a:avLst/>
          </a:prstGeom>
          <a:noFill/>
        </p:spPr>
        <p:txBody>
          <a:bodyPr wrap="square" rtlCol="0">
            <a:spAutoFit/>
          </a:bodyPr>
          <a:p>
            <a:r>
              <a:rPr lang="en-US" altLang="zh-CN"/>
              <a:t>breakpoint(junction)</a:t>
            </a:r>
            <a:endParaRPr lang="en-US" altLang="zh-CN"/>
          </a:p>
        </p:txBody>
      </p:sp>
      <p:cxnSp>
        <p:nvCxnSpPr>
          <p:cNvPr id="21" name="直接箭头连接符 20"/>
          <p:cNvCxnSpPr/>
          <p:nvPr/>
        </p:nvCxnSpPr>
        <p:spPr>
          <a:xfrm flipV="1">
            <a:off x="5356860" y="2876550"/>
            <a:ext cx="316230" cy="9525"/>
          </a:xfrm>
          <a:prstGeom prst="straightConnector1">
            <a:avLst/>
          </a:prstGeom>
          <a:ln>
            <a:solidFill>
              <a:srgbClr val="00B0F0"/>
            </a:solidFill>
            <a:tailEnd type="arrow" w="med" len="med"/>
          </a:ln>
        </p:spPr>
        <p:style>
          <a:lnRef idx="3">
            <a:schemeClr val="dk1"/>
          </a:lnRef>
          <a:fillRef idx="0">
            <a:schemeClr val="dk1"/>
          </a:fillRef>
          <a:effectRef idx="2">
            <a:schemeClr val="dk1"/>
          </a:effectRef>
          <a:fontRef idx="minor">
            <a:schemeClr val="tx1"/>
          </a:fontRef>
        </p:style>
      </p:cxnSp>
      <p:cxnSp>
        <p:nvCxnSpPr>
          <p:cNvPr id="22" name="直接箭头连接符 21"/>
          <p:cNvCxnSpPr/>
          <p:nvPr/>
        </p:nvCxnSpPr>
        <p:spPr>
          <a:xfrm flipH="1" flipV="1">
            <a:off x="5906135" y="2876550"/>
            <a:ext cx="314325" cy="2540"/>
          </a:xfrm>
          <a:prstGeom prst="straightConnector1">
            <a:avLst/>
          </a:prstGeom>
          <a:ln>
            <a:solidFill>
              <a:srgbClr val="00B0F0"/>
            </a:solidFill>
            <a:tailEnd type="arrow" w="med" len="med"/>
          </a:ln>
        </p:spPr>
        <p:style>
          <a:lnRef idx="3">
            <a:schemeClr val="dk1"/>
          </a:lnRef>
          <a:fillRef idx="0">
            <a:schemeClr val="dk1"/>
          </a:fillRef>
          <a:effectRef idx="2">
            <a:schemeClr val="dk1"/>
          </a:effectRef>
          <a:fontRef idx="minor">
            <a:schemeClr val="tx1"/>
          </a:fontRef>
        </p:style>
      </p:cxnSp>
      <p:cxnSp>
        <p:nvCxnSpPr>
          <p:cNvPr id="23" name="直接连接符 22"/>
          <p:cNvCxnSpPr/>
          <p:nvPr/>
        </p:nvCxnSpPr>
        <p:spPr>
          <a:xfrm>
            <a:off x="2401570" y="4439920"/>
            <a:ext cx="7144385" cy="5080"/>
          </a:xfrm>
          <a:prstGeom prst="line">
            <a:avLst/>
          </a:prstGeom>
        </p:spPr>
        <p:style>
          <a:lnRef idx="3">
            <a:schemeClr val="dk1"/>
          </a:lnRef>
          <a:fillRef idx="0">
            <a:schemeClr val="dk1"/>
          </a:fillRef>
          <a:effectRef idx="2">
            <a:schemeClr val="dk1"/>
          </a:effectRef>
          <a:fontRef idx="minor">
            <a:schemeClr val="tx1"/>
          </a:fontRef>
        </p:style>
      </p:cxnSp>
      <p:cxnSp>
        <p:nvCxnSpPr>
          <p:cNvPr id="24" name="直接箭头连接符 23"/>
          <p:cNvCxnSpPr/>
          <p:nvPr/>
        </p:nvCxnSpPr>
        <p:spPr>
          <a:xfrm flipV="1">
            <a:off x="4304665" y="4594860"/>
            <a:ext cx="316230" cy="9525"/>
          </a:xfrm>
          <a:prstGeom prst="straightConnector1">
            <a:avLst/>
          </a:prstGeom>
          <a:ln>
            <a:solidFill>
              <a:srgbClr val="00B0F0"/>
            </a:solidFill>
            <a:tailEnd type="arrow" w="med" len="med"/>
          </a:ln>
        </p:spPr>
        <p:style>
          <a:lnRef idx="3">
            <a:schemeClr val="dk1"/>
          </a:lnRef>
          <a:fillRef idx="0">
            <a:schemeClr val="dk1"/>
          </a:fillRef>
          <a:effectRef idx="2">
            <a:schemeClr val="dk1"/>
          </a:effectRef>
          <a:fontRef idx="minor">
            <a:schemeClr val="tx1"/>
          </a:fontRef>
        </p:style>
      </p:cxnSp>
      <p:cxnSp>
        <p:nvCxnSpPr>
          <p:cNvPr id="25" name="直接箭头连接符 24"/>
          <p:cNvCxnSpPr/>
          <p:nvPr/>
        </p:nvCxnSpPr>
        <p:spPr>
          <a:xfrm flipH="1" flipV="1">
            <a:off x="7029450" y="4604385"/>
            <a:ext cx="314325" cy="2540"/>
          </a:xfrm>
          <a:prstGeom prst="straightConnector1">
            <a:avLst/>
          </a:prstGeom>
          <a:ln>
            <a:solidFill>
              <a:srgbClr val="00B0F0"/>
            </a:solidFill>
            <a:tailEnd type="arrow" w="med" len="med"/>
          </a:ln>
        </p:spPr>
        <p:style>
          <a:lnRef idx="3">
            <a:schemeClr val="dk1"/>
          </a:lnRef>
          <a:fillRef idx="0">
            <a:schemeClr val="dk1"/>
          </a:fillRef>
          <a:effectRef idx="2">
            <a:schemeClr val="dk1"/>
          </a:effectRef>
          <a:fontRef idx="minor">
            <a:schemeClr val="tx1"/>
          </a:fontRef>
        </p:style>
      </p:cxnSp>
      <p:sp>
        <p:nvSpPr>
          <p:cNvPr id="26" name="文本框 25"/>
          <p:cNvSpPr txBox="1"/>
          <p:nvPr/>
        </p:nvSpPr>
        <p:spPr>
          <a:xfrm>
            <a:off x="1590675" y="4258310"/>
            <a:ext cx="670560" cy="368300"/>
          </a:xfrm>
          <a:prstGeom prst="rect">
            <a:avLst/>
          </a:prstGeom>
          <a:noFill/>
        </p:spPr>
        <p:txBody>
          <a:bodyPr wrap="square" rtlCol="0">
            <a:spAutoFit/>
          </a:bodyPr>
          <a:p>
            <a:r>
              <a:rPr lang="en-US" altLang="zh-CN"/>
              <a:t>ref</a:t>
            </a:r>
            <a:endParaRPr lang="en-US" altLang="zh-CN"/>
          </a:p>
        </p:txBody>
      </p:sp>
      <p:sp>
        <p:nvSpPr>
          <p:cNvPr id="27" name="左大括号 26"/>
          <p:cNvSpPr/>
          <p:nvPr/>
        </p:nvSpPr>
        <p:spPr>
          <a:xfrm rot="5400000">
            <a:off x="5619750" y="3025775"/>
            <a:ext cx="327025" cy="2201545"/>
          </a:xfrm>
          <a:prstGeom prst="leftBrace">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28" name="文本框 27"/>
          <p:cNvSpPr txBox="1"/>
          <p:nvPr/>
        </p:nvSpPr>
        <p:spPr>
          <a:xfrm>
            <a:off x="3051175" y="3434715"/>
            <a:ext cx="6177915" cy="368300"/>
          </a:xfrm>
          <a:prstGeom prst="rect">
            <a:avLst/>
          </a:prstGeom>
          <a:noFill/>
        </p:spPr>
        <p:txBody>
          <a:bodyPr wrap="square" rtlCol="0">
            <a:spAutoFit/>
          </a:bodyPr>
          <a:p>
            <a:r>
              <a:rPr lang="en-US" altLang="zh-CN"/>
              <a:t>reads</a:t>
            </a:r>
            <a:r>
              <a:rPr lang="zh-CN" altLang="en-US"/>
              <a:t>对之间距离过长，显著长于</a:t>
            </a:r>
            <a:r>
              <a:rPr lang="zh-CN" altLang="en-US"/>
              <a:t>测序过程中打碎的</a:t>
            </a:r>
            <a:r>
              <a:rPr lang="zh-CN" altLang="en-US"/>
              <a:t>片段</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descr="Three-types-of-discordant-read-pairs-A-C-and-breakpoint-reads-D-were-used-to-identify"/>
          <p:cNvPicPr>
            <a:picLocks noChangeAspect="1"/>
          </p:cNvPicPr>
          <p:nvPr/>
        </p:nvPicPr>
        <p:blipFill>
          <a:blip r:embed="rId4"/>
          <a:stretch>
            <a:fillRect/>
          </a:stretch>
        </p:blipFill>
        <p:spPr>
          <a:xfrm>
            <a:off x="2410460" y="1261745"/>
            <a:ext cx="7371715" cy="4660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870075" y="1836420"/>
            <a:ext cx="8288655" cy="4030980"/>
          </a:xfrm>
          <a:prstGeom prst="rect">
            <a:avLst/>
          </a:prstGeom>
          <a:noFill/>
        </p:spPr>
        <p:txBody>
          <a:bodyPr wrap="square" rtlCol="0">
            <a:spAutoFit/>
          </a:bodyPr>
          <a:p>
            <a:pPr algn="ctr"/>
            <a:r>
              <a:rPr lang="en-US" altLang="zh-CN" sz="3200"/>
              <a:t>lumpy </a:t>
            </a:r>
            <a:r>
              <a:rPr lang="zh-CN" altLang="en-US" sz="3200"/>
              <a:t>算法方向：</a:t>
            </a:r>
            <a:endParaRPr lang="zh-CN" altLang="en-US" sz="3200"/>
          </a:p>
          <a:p>
            <a:pPr algn="ctr"/>
            <a:endParaRPr lang="zh-CN" altLang="en-US" sz="3200"/>
          </a:p>
          <a:p>
            <a:r>
              <a:rPr lang="zh-CN" altLang="en-US" sz="3200"/>
              <a:t>通过</a:t>
            </a:r>
            <a:r>
              <a:rPr lang="en-US" altLang="zh-CN" sz="3200"/>
              <a:t>discordant reads </a:t>
            </a:r>
            <a:r>
              <a:rPr lang="zh-CN" altLang="en-US" sz="3200"/>
              <a:t>确定</a:t>
            </a:r>
            <a:r>
              <a:rPr lang="en-US" altLang="zh-CN" sz="3200"/>
              <a:t>SV</a:t>
            </a:r>
            <a:r>
              <a:rPr lang="zh-CN" altLang="en-US" sz="3200"/>
              <a:t>变异的大致范围</a:t>
            </a:r>
            <a:r>
              <a:rPr lang="en-US" altLang="zh-CN" sz="3200"/>
              <a:t> </a:t>
            </a:r>
            <a:r>
              <a:rPr lang="zh-CN" altLang="en-US" sz="3200"/>
              <a:t>以及变异类型（重复</a:t>
            </a:r>
            <a:r>
              <a:rPr lang="en-US" altLang="zh-CN" sz="3200"/>
              <a:t> </a:t>
            </a:r>
            <a:r>
              <a:rPr lang="zh-CN" altLang="en-US" sz="3200"/>
              <a:t>缺失</a:t>
            </a:r>
            <a:r>
              <a:rPr lang="en-US" altLang="zh-CN" sz="3200"/>
              <a:t> </a:t>
            </a:r>
            <a:r>
              <a:rPr lang="zh-CN" altLang="en-US" sz="3200"/>
              <a:t>倒位）</a:t>
            </a:r>
            <a:endParaRPr lang="zh-CN" altLang="en-US" sz="3200"/>
          </a:p>
          <a:p>
            <a:endParaRPr lang="zh-CN" altLang="en-US" sz="3200"/>
          </a:p>
          <a:p>
            <a:r>
              <a:rPr lang="zh-CN" altLang="en-US" sz="3200"/>
              <a:t>通过</a:t>
            </a:r>
            <a:r>
              <a:rPr lang="en-US" altLang="zh-CN" sz="3200"/>
              <a:t> splits reads </a:t>
            </a:r>
            <a:r>
              <a:rPr lang="zh-CN" altLang="en-US" sz="3200"/>
              <a:t>确认</a:t>
            </a:r>
            <a:r>
              <a:rPr lang="en-US" altLang="zh-CN" sz="3200"/>
              <a:t> SV </a:t>
            </a:r>
            <a:r>
              <a:rPr lang="zh-CN" altLang="en-US" sz="3200"/>
              <a:t>断点所在的位置</a:t>
            </a:r>
            <a:endParaRPr lang="zh-CN" altLang="en-US" sz="3200"/>
          </a:p>
          <a:p>
            <a:endParaRPr lang="zh-CN" altLang="en-US" sz="3200"/>
          </a:p>
          <a:p>
            <a:r>
              <a:rPr lang="zh-CN" altLang="en-US" sz="3200"/>
              <a:t>结合其他分析数据联合</a:t>
            </a:r>
            <a:r>
              <a:rPr lang="zh-CN" altLang="en-US" sz="3200"/>
              <a:t>分析</a:t>
            </a:r>
            <a:endParaRPr lang="zh-CN" altLang="en-US"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descr="The-LUMPY-framework-for-integrating-multiple-structural-variation-signals-A-A-scenario (1)"/>
          <p:cNvPicPr>
            <a:picLocks noChangeAspect="1"/>
          </p:cNvPicPr>
          <p:nvPr/>
        </p:nvPicPr>
        <p:blipFill>
          <a:blip r:embed="rId4"/>
          <a:stretch>
            <a:fillRect/>
          </a:stretch>
        </p:blipFill>
        <p:spPr>
          <a:xfrm>
            <a:off x="1303655" y="1395095"/>
            <a:ext cx="9804400" cy="3991610"/>
          </a:xfrm>
          <a:prstGeom prst="rect">
            <a:avLst/>
          </a:prstGeom>
        </p:spPr>
      </p:pic>
    </p:spTree>
  </p:cSld>
  <p:clrMapOvr>
    <a:masterClrMapping/>
  </p:clrMapOvr>
</p:sld>
</file>

<file path=ppt/tags/tag1.xml><?xml version="1.0" encoding="utf-8"?>
<p:tagLst xmlns:p="http://schemas.openxmlformats.org/presentationml/2006/main">
  <p:tag name="COMMONDATA" val="eyJoZGlkIjoiMDdiNzcxZTcwODhkZDkwYzM2ZTQ5OGE4ZTM4YmY3YjEifQ=="/>
  <p:tag name="KSO_WPP_MARK_KEY" val="e1e2bed9-df94-42c0-97ce-d7d8b5f39a6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2098</Words>
  <Application>WPS 演示</Application>
  <PresentationFormat>宽屏</PresentationFormat>
  <Paragraphs>100</Paragraphs>
  <Slides>19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Arial</vt:lpstr>
      <vt:lpstr>宋体</vt:lpstr>
      <vt:lpstr>Wingdings</vt:lpstr>
      <vt:lpstr>微软雅黑</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刘翔宇</dc:creator>
  <cp:lastModifiedBy>郑 福兴</cp:lastModifiedBy>
  <cp:revision>50</cp:revision>
  <dcterms:created xsi:type="dcterms:W3CDTF">2022-08-31T07:00:00Z</dcterms:created>
  <dcterms:modified xsi:type="dcterms:W3CDTF">2022-11-24T06:28:12Z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92DA2319171C4F41AE3D0D2E4F0D2ADE</vt:lpwstr>
  </property>
  <property fmtid="{D5CDD505-2E9C-101B-9397-08002B2CF9AE}" pid="3" name="KSOProductBuildVer">
    <vt:lpwstr>2052-11.1.0.12763</vt:lpwstr>
  </property>
</Properties>
</file>